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6"/>
  </p:notesMasterIdLst>
  <p:sldIdLst>
    <p:sldId id="257" r:id="rId2"/>
    <p:sldId id="258" r:id="rId3"/>
    <p:sldId id="259" r:id="rId4"/>
    <p:sldId id="282" r:id="rId5"/>
    <p:sldId id="283" r:id="rId6"/>
    <p:sldId id="284" r:id="rId7"/>
    <p:sldId id="285" r:id="rId8"/>
    <p:sldId id="286" r:id="rId9"/>
    <p:sldId id="260" r:id="rId10"/>
    <p:sldId id="262" r:id="rId11"/>
    <p:sldId id="263" r:id="rId12"/>
    <p:sldId id="273" r:id="rId13"/>
    <p:sldId id="266" r:id="rId14"/>
    <p:sldId id="274" r:id="rId15"/>
    <p:sldId id="275" r:id="rId16"/>
    <p:sldId id="270" r:id="rId17"/>
    <p:sldId id="278" r:id="rId18"/>
    <p:sldId id="272" r:id="rId19"/>
    <p:sldId id="271" r:id="rId20"/>
    <p:sldId id="265" r:id="rId21"/>
    <p:sldId id="264" r:id="rId22"/>
    <p:sldId id="280" r:id="rId23"/>
    <p:sldId id="287" r:id="rId24"/>
    <p:sldId id="281" r:id="rId2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5" autoAdjust="0"/>
    <p:restoredTop sz="94716" autoAdjust="0"/>
  </p:normalViewPr>
  <p:slideViewPr>
    <p:cSldViewPr snapToGrid="0" snapToObjects="1">
      <p:cViewPr>
        <p:scale>
          <a:sx n="63" d="100"/>
          <a:sy n="63" d="100"/>
        </p:scale>
        <p:origin x="-2376" y="-5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824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notesMaster" Target="notesMasters/notesMaster1.xml"/><Relationship Id="rId27" Type="http://schemas.openxmlformats.org/officeDocument/2006/relationships/printerSettings" Target="printerSettings/printerSettings1.bin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FA5227-A6BE-7F4E-B303-928E08FCFF73}" type="datetimeFigureOut">
              <a:rPr lang="en-US" smtClean="0"/>
              <a:t>11/24/14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65DC99-4C36-6D44-99E8-7990A29A8B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9726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Development teams</a:t>
            </a:r>
            <a:r>
              <a:rPr lang="en-US" baseline="0" dirty="0" smtClean="0"/>
              <a:t> need to be organized in a way that facilitates good design. Which design team would you not want to work on?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65DC99-4C36-6D44-99E8-7990A29A8B0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7923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Confusing</a:t>
            </a:r>
            <a:r>
              <a:rPr lang="en-US" baseline="0" dirty="0" smtClean="0"/>
              <a:t> landscape even back in 2012 – Which technology do you choose?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65DC99-4C36-6D44-99E8-7990A29A8B0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2134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Our</a:t>
            </a:r>
            <a:r>
              <a:rPr lang="en-US" baseline="0" dirty="0" smtClean="0"/>
              <a:t> application will use a blended approach for DB support depending on the specifics of the design </a:t>
            </a:r>
            <a:r>
              <a:rPr lang="en-US" baseline="0" dirty="0" err="1" smtClean="0"/>
              <a:t>critieria</a:t>
            </a:r>
            <a:r>
              <a:rPr lang="en-US" baseline="0" dirty="0" smtClean="0"/>
              <a:t>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65DC99-4C36-6D44-99E8-7990A29A8B0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8090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4E897B-40AF-9F4E-BBCF-6E8ABD36E069}" type="datetimeFigureOut">
              <a:rPr lang="en-US" smtClean="0"/>
              <a:t>11/24/14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5668D-3B78-1045-B916-F669FF1696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019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4E897B-40AF-9F4E-BBCF-6E8ABD36E069}" type="datetimeFigureOut">
              <a:rPr lang="en-US" smtClean="0"/>
              <a:t>11/24/14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5668D-3B78-1045-B916-F669FF1696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4982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4E897B-40AF-9F4E-BBCF-6E8ABD36E069}" type="datetimeFigureOut">
              <a:rPr lang="en-US" smtClean="0"/>
              <a:t>11/24/14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5668D-3B78-1045-B916-F669FF1696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941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4E897B-40AF-9F4E-BBCF-6E8ABD36E069}" type="datetimeFigureOut">
              <a:rPr lang="en-US" smtClean="0"/>
              <a:t>11/24/14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5668D-3B78-1045-B916-F669FF1696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933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4E897B-40AF-9F4E-BBCF-6E8ABD36E069}" type="datetimeFigureOut">
              <a:rPr lang="en-US" smtClean="0"/>
              <a:t>11/24/14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5668D-3B78-1045-B916-F669FF1696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952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4E897B-40AF-9F4E-BBCF-6E8ABD36E069}" type="datetimeFigureOut">
              <a:rPr lang="en-US" smtClean="0"/>
              <a:t>11/24/14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5668D-3B78-1045-B916-F669FF1696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301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4E897B-40AF-9F4E-BBCF-6E8ABD36E069}" type="datetimeFigureOut">
              <a:rPr lang="en-US" smtClean="0"/>
              <a:t>11/24/14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5668D-3B78-1045-B916-F669FF1696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940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4E897B-40AF-9F4E-BBCF-6E8ABD36E069}" type="datetimeFigureOut">
              <a:rPr lang="en-US" smtClean="0"/>
              <a:t>11/24/14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5668D-3B78-1045-B916-F669FF1696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067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4E897B-40AF-9F4E-BBCF-6E8ABD36E069}" type="datetimeFigureOut">
              <a:rPr lang="en-US" smtClean="0"/>
              <a:t>11/24/14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5668D-3B78-1045-B916-F669FF1696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128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4E897B-40AF-9F4E-BBCF-6E8ABD36E069}" type="datetimeFigureOut">
              <a:rPr lang="en-US" smtClean="0"/>
              <a:t>11/24/14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5668D-3B78-1045-B916-F669FF1696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116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4E897B-40AF-9F4E-BBCF-6E8ABD36E069}" type="datetimeFigureOut">
              <a:rPr lang="en-US" smtClean="0"/>
              <a:t>11/24/14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5668D-3B78-1045-B916-F669FF1696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5745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4E897B-40AF-9F4E-BBCF-6E8ABD36E069}" type="datetimeFigureOut">
              <a:rPr lang="en-US" smtClean="0"/>
              <a:t>11/24/14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5668D-3B78-1045-B916-F669FF1696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7112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3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89326"/>
            <a:ext cx="7772400" cy="1470025"/>
          </a:xfrm>
        </p:spPr>
        <p:txBody>
          <a:bodyPr>
            <a:normAutofit/>
          </a:bodyPr>
          <a:lstStyle/>
          <a:p>
            <a:r>
              <a:rPr lang="en-US" sz="4800" i="1" dirty="0" err="1" smtClean="0">
                <a:latin typeface="Ayuthaya"/>
                <a:cs typeface="Ayuthaya"/>
              </a:rPr>
              <a:t>GeoSocInt</a:t>
            </a:r>
            <a:endParaRPr lang="en-US" sz="4800" i="1" dirty="0">
              <a:latin typeface="Ayuthaya"/>
              <a:cs typeface="Ayuthaya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103987"/>
            <a:ext cx="6400800" cy="1708425"/>
          </a:xfrm>
        </p:spPr>
        <p:txBody>
          <a:bodyPr>
            <a:normAutofit/>
          </a:bodyPr>
          <a:lstStyle/>
          <a:p>
            <a:r>
              <a:rPr lang="en-US" sz="2800" dirty="0" smtClean="0">
                <a:latin typeface="Ayuthaya"/>
                <a:cs typeface="Ayuthaya"/>
              </a:rPr>
              <a:t>Geo-Spatial Social Intelligence</a:t>
            </a:r>
          </a:p>
          <a:p>
            <a:r>
              <a:rPr lang="en-US" sz="2800" dirty="0" smtClean="0">
                <a:latin typeface="Ayuthaya"/>
                <a:cs typeface="Ayuthaya"/>
              </a:rPr>
              <a:t>Team Jarvis2.0</a:t>
            </a:r>
            <a:endParaRPr lang="en-US" sz="2800" dirty="0">
              <a:latin typeface="Ayuthaya"/>
              <a:cs typeface="Ayuthaya"/>
            </a:endParaRPr>
          </a:p>
        </p:txBody>
      </p:sp>
    </p:spTree>
    <p:extLst>
      <p:ext uri="{BB962C8B-B14F-4D97-AF65-F5344CB8AC3E}">
        <p14:creationId xmlns:p14="http://schemas.microsoft.com/office/powerpoint/2010/main" val="12690901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100" y="148166"/>
            <a:ext cx="5521678" cy="77281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4611" y="920977"/>
            <a:ext cx="5820833" cy="5336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6404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9335" y="123471"/>
            <a:ext cx="77482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C6D9F1"/>
                </a:solidFill>
                <a:latin typeface="Ayuthaya"/>
                <a:cs typeface="Ayuthaya"/>
              </a:rPr>
              <a:t>Technology Build Out Approach Methodology</a:t>
            </a:r>
            <a:endParaRPr lang="en-US" sz="2400" b="1" dirty="0">
              <a:solidFill>
                <a:srgbClr val="C6D9F1"/>
              </a:solidFill>
              <a:latin typeface="Ayuthaya"/>
              <a:cs typeface="Ayuthaya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46093" y="585136"/>
            <a:ext cx="214674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schemeClr val="tx1">
                    <a:lumMod val="75000"/>
                  </a:schemeClr>
                </a:solidFill>
                <a:latin typeface="Ayuthaya"/>
                <a:cs typeface="Ayuthaya"/>
              </a:rPr>
              <a:t>Conway </a:t>
            </a:r>
            <a:r>
              <a:rPr lang="en-US" sz="1400" b="1" dirty="0">
                <a:solidFill>
                  <a:schemeClr val="tx1">
                    <a:lumMod val="75000"/>
                  </a:schemeClr>
                </a:solidFill>
                <a:latin typeface="Ayuthaya"/>
                <a:cs typeface="Ayuthaya"/>
              </a:rPr>
              <a:t>Methodology</a:t>
            </a:r>
            <a:endParaRPr 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54771" y="1254668"/>
            <a:ext cx="19912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Mel Conway - 1967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925188" y="1624000"/>
            <a:ext cx="80457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Organizations develop systems in the manner in which they communicate internally. 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750688" y="1993332"/>
            <a:ext cx="50577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The system boundaries during the design activity 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750688" y="2389665"/>
            <a:ext cx="72768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Supporting systems organization in order so that the design groups can be meaningfully assigned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975647" y="3244977"/>
            <a:ext cx="753335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Coordination problems occur across the task groups working on a unified system design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554771" y="4355711"/>
            <a:ext cx="753335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Important for the Application Development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975647" y="4836711"/>
            <a:ext cx="753335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Interface Compatibility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3</a:t>
            </a:r>
            <a:r>
              <a:rPr lang="en-US" baseline="30000" dirty="0" smtClean="0"/>
              <a:t>rd</a:t>
            </a:r>
            <a:r>
              <a:rPr lang="en-US" dirty="0" smtClean="0"/>
              <a:t> party data, analytics team, performance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Different teams need to be integrated during design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One common purpose and language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18362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9335" y="123471"/>
            <a:ext cx="77482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C6D9F1"/>
                </a:solidFill>
                <a:latin typeface="Ayuthaya"/>
                <a:cs typeface="Ayuthaya"/>
              </a:rPr>
              <a:t>Technology Build Out Approach Methodology</a:t>
            </a:r>
            <a:endParaRPr lang="en-US" sz="2400" b="1" dirty="0">
              <a:solidFill>
                <a:srgbClr val="C6D9F1"/>
              </a:solidFill>
              <a:latin typeface="Ayuthaya"/>
              <a:cs typeface="Ayuthaya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46093" y="585136"/>
            <a:ext cx="23391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schemeClr val="tx1">
                    <a:lumMod val="75000"/>
                  </a:schemeClr>
                </a:solidFill>
                <a:latin typeface="Ayuthaya"/>
                <a:cs typeface="Ayuthaya"/>
              </a:rPr>
              <a:t>Conway Visualization</a:t>
            </a:r>
            <a:endParaRPr 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328104" y="6408751"/>
            <a:ext cx="14711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/>
              <a:t>Manu Cornet</a:t>
            </a:r>
            <a:endParaRPr lang="en-US" i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5971" y="698500"/>
            <a:ext cx="6015760" cy="5799667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226687" y="2863335"/>
            <a:ext cx="194289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System design approach will mimic organizations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19436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9335" y="123471"/>
            <a:ext cx="77482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C6D9F1"/>
                </a:solidFill>
                <a:latin typeface="Ayuthaya"/>
                <a:cs typeface="Ayuthaya"/>
              </a:rPr>
              <a:t>Technology Build Out Approach Methodology</a:t>
            </a:r>
            <a:endParaRPr lang="en-US" sz="2400" b="1" dirty="0">
              <a:solidFill>
                <a:srgbClr val="C6D9F1"/>
              </a:solidFill>
              <a:latin typeface="Ayuthaya"/>
              <a:cs typeface="Ayuthaya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46093" y="585136"/>
            <a:ext cx="236475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chemeClr val="tx1">
                    <a:lumMod val="75000"/>
                  </a:schemeClr>
                </a:solidFill>
                <a:latin typeface="Ayuthaya"/>
                <a:cs typeface="Ayuthaya"/>
              </a:rPr>
              <a:t>Approach Methodology</a:t>
            </a:r>
            <a:endParaRPr 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74854" y="1094834"/>
            <a:ext cx="18322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Big </a:t>
            </a:r>
            <a:r>
              <a:rPr lang="en-US" sz="2400" dirty="0" smtClean="0"/>
              <a:t>data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FFFF00"/>
                </a:solidFill>
              </a:rPr>
              <a:t>choices 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93438" y="2001748"/>
            <a:ext cx="7276896" cy="2862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New technologies evolving quickly</a:t>
            </a:r>
          </a:p>
          <a:p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Passing trends</a:t>
            </a:r>
          </a:p>
          <a:p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Ecosystem is crowded</a:t>
            </a:r>
          </a:p>
          <a:p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Technologies Overlap</a:t>
            </a:r>
          </a:p>
          <a:p>
            <a:pPr marL="285750" indent="-285750">
              <a:buFont typeface="Arial"/>
              <a:buChar char="•"/>
            </a:pPr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SQL vs. </a:t>
            </a:r>
            <a:r>
              <a:rPr lang="en-US" dirty="0" err="1" smtClean="0"/>
              <a:t>NoSQL</a:t>
            </a:r>
            <a:r>
              <a:rPr lang="en-US" dirty="0" smtClean="0"/>
              <a:t> </a:t>
            </a:r>
            <a:r>
              <a:rPr lang="en-US" dirty="0" err="1" smtClean="0"/>
              <a:t>vs</a:t>
            </a:r>
            <a:r>
              <a:rPr lang="en-US" dirty="0" smtClean="0"/>
              <a:t>…. 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81778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9335" y="123471"/>
            <a:ext cx="77482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C6D9F1"/>
                </a:solidFill>
                <a:latin typeface="Ayuthaya"/>
                <a:cs typeface="Ayuthaya"/>
              </a:rPr>
              <a:t>Technology Build Out Approach Methodology</a:t>
            </a:r>
            <a:endParaRPr lang="en-US" sz="2400" b="1" dirty="0">
              <a:solidFill>
                <a:srgbClr val="C6D9F1"/>
              </a:solidFill>
              <a:latin typeface="Ayuthaya"/>
              <a:cs typeface="Ayuthaya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46093" y="585136"/>
            <a:ext cx="236475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chemeClr val="tx1">
                    <a:lumMod val="75000"/>
                  </a:schemeClr>
                </a:solidFill>
                <a:latin typeface="Ayuthaya"/>
                <a:cs typeface="Ayuthaya"/>
              </a:rPr>
              <a:t>Approach Methodology</a:t>
            </a:r>
            <a:endParaRPr 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873" y="1094834"/>
            <a:ext cx="6948682" cy="5077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006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9335" y="123471"/>
            <a:ext cx="77482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C6D9F1"/>
                </a:solidFill>
                <a:latin typeface="Ayuthaya"/>
                <a:cs typeface="Ayuthaya"/>
              </a:rPr>
              <a:t>Technology Build Out Approach Methodology</a:t>
            </a:r>
            <a:endParaRPr lang="en-US" sz="2400" b="1" dirty="0">
              <a:solidFill>
                <a:srgbClr val="C6D9F1"/>
              </a:solidFill>
              <a:latin typeface="Ayuthaya"/>
              <a:cs typeface="Ayuthaya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46093" y="585136"/>
            <a:ext cx="236475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chemeClr val="tx1">
                    <a:lumMod val="75000"/>
                  </a:schemeClr>
                </a:solidFill>
                <a:latin typeface="Ayuthaya"/>
                <a:cs typeface="Ayuthaya"/>
              </a:rPr>
              <a:t>Approach Methodology</a:t>
            </a:r>
            <a:endParaRPr 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500" y="924663"/>
            <a:ext cx="7942655" cy="5655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4530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9335" y="123471"/>
            <a:ext cx="77482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C6D9F1"/>
                </a:solidFill>
                <a:latin typeface="Ayuthaya"/>
                <a:cs typeface="Ayuthaya"/>
              </a:rPr>
              <a:t>Technology Build Out Approach Methodology</a:t>
            </a:r>
            <a:endParaRPr lang="en-US" sz="2400" b="1" dirty="0">
              <a:solidFill>
                <a:srgbClr val="C6D9F1"/>
              </a:solidFill>
              <a:latin typeface="Ayuthaya"/>
              <a:cs typeface="Ayuthaya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46093" y="585136"/>
            <a:ext cx="22302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schemeClr val="tx1">
                    <a:lumMod val="75000"/>
                  </a:schemeClr>
                </a:solidFill>
                <a:latin typeface="Ayuthaya"/>
                <a:cs typeface="Ayuthaya"/>
              </a:rPr>
              <a:t>Spatial Warehousing</a:t>
            </a:r>
            <a:endParaRPr 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03941" y="939009"/>
            <a:ext cx="768005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/>
              <a:t>"Spatial OLAP can be defined as a visual platform built especially to support rapid and easy spatiotemporal analysis and exploration of data following a multidimensional approach comprised of aggregation levels available in cartographic displays as well as in tabular and diagram displays."</a:t>
            </a:r>
            <a:r>
              <a:rPr lang="en-US" dirty="0"/>
              <a:t> </a:t>
            </a:r>
            <a:r>
              <a:rPr lang="en-US" dirty="0" err="1"/>
              <a:t>Bédard</a:t>
            </a:r>
            <a:r>
              <a:rPr lang="en-US" dirty="0"/>
              <a:t>, 1997. </a:t>
            </a:r>
          </a:p>
        </p:txBody>
      </p:sp>
      <p:pic>
        <p:nvPicPr>
          <p:cNvPr id="5" name="Pictur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760" y="2529412"/>
            <a:ext cx="7459233" cy="351731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47433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9335" y="123471"/>
            <a:ext cx="77482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C6D9F1"/>
                </a:solidFill>
                <a:latin typeface="Ayuthaya"/>
                <a:cs typeface="Ayuthaya"/>
              </a:rPr>
              <a:t>Technology Build Out Approach Methodology</a:t>
            </a:r>
            <a:endParaRPr lang="en-US" sz="2400" b="1" dirty="0">
              <a:solidFill>
                <a:srgbClr val="C6D9F1"/>
              </a:solidFill>
              <a:latin typeface="Ayuthaya"/>
              <a:cs typeface="Ayuthaya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46093" y="585136"/>
            <a:ext cx="22302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schemeClr val="tx1">
                    <a:lumMod val="75000"/>
                  </a:schemeClr>
                </a:solidFill>
                <a:latin typeface="Ayuthaya"/>
                <a:cs typeface="Ayuthaya"/>
              </a:rPr>
              <a:t>Spatial Warehousing</a:t>
            </a:r>
            <a:endParaRPr 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pic>
        <p:nvPicPr>
          <p:cNvPr id="7" name="Picture 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4359" y="1675755"/>
            <a:ext cx="4394835" cy="390525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/>
          <p:cNvSpPr/>
          <p:nvPr/>
        </p:nvSpPr>
        <p:spPr>
          <a:xfrm>
            <a:off x="146093" y="1306425"/>
            <a:ext cx="402653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SOLAP – Hybrid for GIS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22522" y="1675755"/>
            <a:ext cx="3850106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/>
              <a:t>Swifty</a:t>
            </a:r>
            <a:r>
              <a:rPr lang="en-US" dirty="0" smtClean="0"/>
              <a:t> answer multi-dimensional analytics (MDA). 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Intuitive data warehousing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GIS provides cartographic representation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OLAP provides multidimensional perspective</a:t>
            </a:r>
          </a:p>
          <a:p>
            <a:pPr lvl="1"/>
            <a:endParaRPr lang="en-US" dirty="0"/>
          </a:p>
          <a:p>
            <a:pPr marL="285750" indent="-285750">
              <a:buFont typeface="Arial"/>
              <a:buChar char="•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181958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9335" y="123471"/>
            <a:ext cx="27680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C6D9F1"/>
                </a:solidFill>
                <a:latin typeface="Ayuthaya"/>
                <a:cs typeface="Ayuthaya"/>
              </a:rPr>
              <a:t>Requirements :</a:t>
            </a:r>
            <a:endParaRPr lang="en-US" sz="2400" b="1" dirty="0">
              <a:solidFill>
                <a:srgbClr val="C6D9F1"/>
              </a:solidFill>
              <a:latin typeface="Ayuthaya"/>
              <a:cs typeface="Ayuthaya"/>
            </a:endParaRPr>
          </a:p>
        </p:txBody>
      </p:sp>
      <p:pic>
        <p:nvPicPr>
          <p:cNvPr id="4" name="Picture 3" descr="fault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" y="0"/>
            <a:ext cx="89154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6033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9335" y="123471"/>
            <a:ext cx="77482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C6D9F1"/>
                </a:solidFill>
                <a:latin typeface="Ayuthaya"/>
                <a:cs typeface="Ayuthaya"/>
              </a:rPr>
              <a:t>Technology Build Out Approach Methodology</a:t>
            </a:r>
            <a:endParaRPr lang="en-US" sz="2400" b="1" dirty="0">
              <a:solidFill>
                <a:srgbClr val="C6D9F1"/>
              </a:solidFill>
              <a:latin typeface="Ayuthaya"/>
              <a:cs typeface="Ayuthaya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46093" y="585136"/>
            <a:ext cx="245451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schemeClr val="tx1">
                    <a:lumMod val="75000"/>
                  </a:schemeClr>
                </a:solidFill>
                <a:latin typeface="Ayuthaya"/>
                <a:cs typeface="Ayuthaya"/>
              </a:rPr>
              <a:t>Design Considerations</a:t>
            </a:r>
            <a:endParaRPr 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03941" y="1246894"/>
            <a:ext cx="8083205" cy="5324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en-US" sz="2000" dirty="0" smtClean="0"/>
              <a:t>3 </a:t>
            </a:r>
            <a:r>
              <a:rPr lang="en-US" sz="2000" dirty="0"/>
              <a:t>options of mobile application development</a:t>
            </a:r>
            <a:r>
              <a:rPr lang="en-US" sz="2000" dirty="0" smtClean="0"/>
              <a:t>:</a:t>
            </a:r>
          </a:p>
          <a:p>
            <a:pPr>
              <a:lnSpc>
                <a:spcPct val="80000"/>
              </a:lnSpc>
            </a:pPr>
            <a:endParaRPr lang="en-US" sz="2000" dirty="0" smtClean="0"/>
          </a:p>
          <a:p>
            <a:pPr marL="285750" indent="-285750">
              <a:lnSpc>
                <a:spcPct val="80000"/>
              </a:lnSpc>
              <a:buFont typeface="Arial"/>
              <a:buChar char="•"/>
            </a:pPr>
            <a:r>
              <a:rPr lang="en-US" sz="2000" b="1" dirty="0" smtClean="0"/>
              <a:t>Native </a:t>
            </a:r>
            <a:r>
              <a:rPr lang="en-US" sz="2000" b="1" dirty="0"/>
              <a:t>app:</a:t>
            </a:r>
            <a:r>
              <a:rPr lang="en-US" sz="2000" dirty="0"/>
              <a:t> Mobile apps built for </a:t>
            </a:r>
            <a:r>
              <a:rPr lang="en-US" sz="2000" b="1" dirty="0"/>
              <a:t>specific platforms</a:t>
            </a:r>
            <a:r>
              <a:rPr lang="en-US" sz="2000" dirty="0"/>
              <a:t> like </a:t>
            </a:r>
            <a:r>
              <a:rPr lang="en-US" sz="2000" dirty="0" err="1"/>
              <a:t>iOS</a:t>
            </a:r>
            <a:r>
              <a:rPr lang="en-US" sz="2000" dirty="0"/>
              <a:t>, Android, </a:t>
            </a:r>
            <a:r>
              <a:rPr lang="en-US" sz="2000" dirty="0" smtClean="0"/>
              <a:t>Blackberry. </a:t>
            </a:r>
            <a:r>
              <a:rPr lang="en-US" sz="2000" dirty="0"/>
              <a:t> </a:t>
            </a:r>
          </a:p>
          <a:p>
            <a:pPr>
              <a:lnSpc>
                <a:spcPct val="80000"/>
              </a:lnSpc>
            </a:pPr>
            <a:endParaRPr lang="en-US" sz="2000" dirty="0" smtClean="0"/>
          </a:p>
          <a:p>
            <a:pPr marL="285750" indent="-285750">
              <a:lnSpc>
                <a:spcPct val="80000"/>
              </a:lnSpc>
              <a:buFont typeface="Arial"/>
              <a:buChar char="•"/>
            </a:pPr>
            <a:r>
              <a:rPr lang="en-US" sz="2000" b="1" dirty="0"/>
              <a:t>HTML5 Web App</a:t>
            </a:r>
            <a:r>
              <a:rPr lang="en-US" sz="2000" dirty="0"/>
              <a:t>: </a:t>
            </a:r>
            <a:r>
              <a:rPr lang="en-US" sz="2000" b="1" dirty="0"/>
              <a:t>Mobile optimized websites</a:t>
            </a:r>
            <a:r>
              <a:rPr lang="en-US" sz="2000" dirty="0"/>
              <a:t> that appear to be apps and run on the mobile </a:t>
            </a:r>
            <a:r>
              <a:rPr lang="en-US" sz="2000" dirty="0" smtClean="0"/>
              <a:t>browser</a:t>
            </a:r>
            <a:endParaRPr lang="en-US" sz="2000" dirty="0"/>
          </a:p>
          <a:p>
            <a:pPr marL="285750" indent="-285750">
              <a:lnSpc>
                <a:spcPct val="80000"/>
              </a:lnSpc>
              <a:buFont typeface="Arial"/>
              <a:buChar char="•"/>
            </a:pPr>
            <a:endParaRPr lang="en-US" sz="2000" dirty="0"/>
          </a:p>
          <a:p>
            <a:pPr marL="285750" indent="-285750">
              <a:lnSpc>
                <a:spcPct val="80000"/>
              </a:lnSpc>
              <a:buFont typeface="Arial"/>
              <a:buChar char="•"/>
            </a:pPr>
            <a:r>
              <a:rPr lang="en-US" sz="2000" b="1" dirty="0" smtClean="0"/>
              <a:t>Hybrid</a:t>
            </a:r>
            <a:r>
              <a:rPr lang="en-US" sz="2000" b="1" dirty="0"/>
              <a:t>/ Cross- Platform </a:t>
            </a:r>
            <a:r>
              <a:rPr lang="en-US" sz="2000" b="1" dirty="0" smtClean="0"/>
              <a:t>App:</a:t>
            </a:r>
            <a:r>
              <a:rPr lang="en-US" sz="2000" dirty="0"/>
              <a:t> </a:t>
            </a:r>
            <a:r>
              <a:rPr lang="en-US" sz="2000" dirty="0" smtClean="0"/>
              <a:t>Single </a:t>
            </a:r>
            <a:r>
              <a:rPr lang="en-US" sz="2000" dirty="0"/>
              <a:t>mobile app built on HTML5 and </a:t>
            </a:r>
            <a:r>
              <a:rPr lang="en-US" sz="2000" b="1" dirty="0"/>
              <a:t>optimized for multiple platforms</a:t>
            </a:r>
            <a:r>
              <a:rPr lang="en-US" sz="2000" dirty="0"/>
              <a:t> (using native containers). </a:t>
            </a:r>
            <a:endParaRPr lang="en-US" sz="2000" dirty="0" smtClean="0"/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pPr marL="285750" indent="-285750">
              <a:buFont typeface="Arial"/>
              <a:buChar char="•"/>
            </a:pPr>
            <a:endParaRPr lang="en-US" dirty="0" smtClean="0"/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pPr marL="285750" indent="-285750">
              <a:buFont typeface="Arial"/>
              <a:buChar char="•"/>
            </a:pPr>
            <a:endParaRPr lang="en-US" dirty="0" smtClean="0"/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pPr marL="285750" indent="-285750">
              <a:buFont typeface="Arial"/>
              <a:buChar char="•"/>
            </a:pPr>
            <a:endParaRPr lang="en-US" dirty="0" smtClean="0"/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pPr marL="285750" indent="-285750">
              <a:buFont typeface="Arial"/>
              <a:buChar char="•"/>
            </a:pPr>
            <a:endParaRPr lang="en-US" dirty="0" smtClean="0"/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pPr marL="285750" indent="-285750">
              <a:buFont typeface="Arial"/>
              <a:buChar char="•"/>
            </a:pPr>
            <a:endParaRPr lang="en-US" dirty="0"/>
          </a:p>
        </p:txBody>
      </p:sp>
      <p:pic>
        <p:nvPicPr>
          <p:cNvPr id="6" name="Picture 5" descr="http://qph.is.quoracdn.net/main-qimg-27f4cf9299a84e5e426de28c3fa64b62?convert_to_webp=true">
            <a:hlinkClick r:id="" action="ppaction://hlinkshowjump?jump=nextslide"/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941" y="4039332"/>
            <a:ext cx="8022146" cy="243067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11326916"/>
      </p:ext>
    </p:extLst>
  </p:cSld>
  <p:clrMapOvr>
    <a:masterClrMapping/>
  </p:clrMapOvr>
  <p:transition xmlns:p14="http://schemas.microsoft.com/office/powerpoint/2010/main" spd="slow">
    <p:randomBar dir="vert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67" y="245534"/>
            <a:ext cx="9144000" cy="376861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66455" y="4567250"/>
            <a:ext cx="32305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Consolas"/>
                <a:cs typeface="Consolas"/>
              </a:rPr>
              <a:t>Your Family is Important</a:t>
            </a:r>
            <a:endParaRPr lang="en-US" dirty="0">
              <a:latin typeface="Consolas"/>
              <a:cs typeface="Consola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281870" y="4567250"/>
            <a:ext cx="36113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Consolas"/>
                <a:cs typeface="Consolas"/>
              </a:rPr>
              <a:t>Being Together is Important</a:t>
            </a:r>
            <a:endParaRPr lang="en-US" dirty="0">
              <a:latin typeface="Consolas"/>
              <a:cs typeface="Consola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850879" y="5022334"/>
            <a:ext cx="33574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Consolas"/>
                <a:cs typeface="Consolas"/>
              </a:rPr>
              <a:t>Preparedness Is Important</a:t>
            </a:r>
            <a:endParaRPr lang="en-US" dirty="0">
              <a:latin typeface="Consolas"/>
              <a:cs typeface="Consolas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1521789" y="4348395"/>
            <a:ext cx="4360878" cy="2153100"/>
            <a:chOff x="1521789" y="4348395"/>
            <a:chExt cx="4360878" cy="2153100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50879" y="4348395"/>
              <a:ext cx="3031788" cy="2086542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>
            <a:xfrm>
              <a:off x="1521789" y="6132163"/>
              <a:ext cx="119996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latin typeface="Consolas"/>
                  <a:cs typeface="Consolas"/>
                </a:rPr>
                <a:t>Children</a:t>
              </a:r>
              <a:endParaRPr lang="en-US" dirty="0">
                <a:latin typeface="Consolas"/>
                <a:cs typeface="Consolas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2621864" y="4329462"/>
            <a:ext cx="4564184" cy="2105475"/>
            <a:chOff x="2621864" y="4329462"/>
            <a:chExt cx="4564184" cy="2105475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21864" y="4329462"/>
              <a:ext cx="3491129" cy="2105475"/>
            </a:xfrm>
            <a:prstGeom prst="rect">
              <a:avLst/>
            </a:prstGeom>
          </p:spPr>
        </p:pic>
        <p:sp>
          <p:nvSpPr>
            <p:cNvPr id="15" name="Rectangle 14"/>
            <p:cNvSpPr/>
            <p:nvPr/>
          </p:nvSpPr>
          <p:spPr>
            <a:xfrm>
              <a:off x="6112993" y="4329462"/>
              <a:ext cx="107305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latin typeface="Consolas"/>
                  <a:cs typeface="Consolas"/>
                </a:rPr>
                <a:t>Couples</a:t>
              </a:r>
              <a:endParaRPr lang="en-US" dirty="0">
                <a:latin typeface="Consolas"/>
                <a:cs typeface="Consolas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2560130" y="4113903"/>
            <a:ext cx="5743679" cy="2555526"/>
            <a:chOff x="2560130" y="4113903"/>
            <a:chExt cx="5743679" cy="2555526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560130" y="4113903"/>
              <a:ext cx="3648234" cy="2555526"/>
            </a:xfrm>
            <a:prstGeom prst="rect">
              <a:avLst/>
            </a:prstGeom>
          </p:spPr>
        </p:pic>
        <p:sp>
          <p:nvSpPr>
            <p:cNvPr id="18" name="Rectangle 17"/>
            <p:cNvSpPr/>
            <p:nvPr/>
          </p:nvSpPr>
          <p:spPr>
            <a:xfrm>
              <a:off x="6208364" y="6300097"/>
              <a:ext cx="209544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latin typeface="Consolas"/>
                  <a:cs typeface="Consolas"/>
                </a:rPr>
                <a:t>Extended Family</a:t>
              </a:r>
              <a:endParaRPr lang="en-US" dirty="0">
                <a:latin typeface="Consolas"/>
                <a:cs typeface="Consolas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1487075" y="4232069"/>
            <a:ext cx="4693633" cy="2437360"/>
            <a:chOff x="1487075" y="4232069"/>
            <a:chExt cx="4693633" cy="2437360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621864" y="4232069"/>
              <a:ext cx="3558844" cy="2437360"/>
            </a:xfrm>
            <a:prstGeom prst="rect">
              <a:avLst/>
            </a:prstGeom>
          </p:spPr>
        </p:pic>
        <p:sp>
          <p:nvSpPr>
            <p:cNvPr id="21" name="Rectangle 20"/>
            <p:cNvSpPr/>
            <p:nvPr/>
          </p:nvSpPr>
          <p:spPr>
            <a:xfrm>
              <a:off x="1487075" y="4267648"/>
              <a:ext cx="107305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latin typeface="Consolas"/>
                  <a:cs typeface="Consolas"/>
                </a:rPr>
                <a:t>Friends</a:t>
              </a:r>
              <a:endParaRPr lang="en-US" dirty="0">
                <a:latin typeface="Consolas"/>
                <a:cs typeface="Consolas"/>
              </a:endParaRPr>
            </a:p>
          </p:txBody>
        </p:sp>
      </p:grpSp>
      <p:sp>
        <p:nvSpPr>
          <p:cNvPr id="23" name="Rectangle 22"/>
          <p:cNvSpPr/>
          <p:nvPr/>
        </p:nvSpPr>
        <p:spPr>
          <a:xfrm>
            <a:off x="2360164" y="5391666"/>
            <a:ext cx="3993401" cy="369332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000000"/>
                </a:solidFill>
                <a:latin typeface="Consolas"/>
                <a:cs typeface="Consolas"/>
              </a:rPr>
              <a:t>Our App Brings it All Together</a:t>
            </a:r>
            <a:endParaRPr lang="en-US" b="1" dirty="0">
              <a:solidFill>
                <a:srgbClr val="000000"/>
              </a:solidFill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196744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6" grpId="0"/>
      <p:bldP spid="6" grpId="1"/>
      <p:bldP spid="7" grpId="0"/>
      <p:bldP spid="7" grpId="1"/>
      <p:bldP spid="23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9335" y="123471"/>
            <a:ext cx="20312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C6D9F1"/>
                </a:solidFill>
                <a:latin typeface="Ayuthaya"/>
                <a:cs typeface="Ayuthaya"/>
              </a:rPr>
              <a:t>Algorithms</a:t>
            </a:r>
            <a:endParaRPr lang="en-US" sz="2400" b="1" dirty="0">
              <a:solidFill>
                <a:srgbClr val="C6D9F1"/>
              </a:solidFill>
              <a:latin typeface="Ayuthaya"/>
              <a:cs typeface="Ayuthaya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46093" y="585136"/>
            <a:ext cx="136847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schemeClr val="tx1">
                    <a:lumMod val="75000"/>
                  </a:schemeClr>
                </a:solidFill>
                <a:latin typeface="Ayuthaya"/>
                <a:cs typeface="Ayuthaya"/>
              </a:rPr>
              <a:t>Mad Science</a:t>
            </a:r>
            <a:endParaRPr 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54771" y="949188"/>
            <a:ext cx="50454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Autoregressive Integrated Moving Average (ARIMA)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92921" y="1318518"/>
            <a:ext cx="700807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Time Series analysis statistic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Fitted for a generalization to predict future points in a series. 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Data mining to ensure good marker relation to event coordination</a:t>
            </a:r>
          </a:p>
          <a:p>
            <a:pPr lvl="1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554771" y="2578861"/>
            <a:ext cx="27516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Fuzzy Integer Programming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840521" y="2948191"/>
            <a:ext cx="7493437" cy="17543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This ambient intelligence (</a:t>
            </a:r>
            <a:r>
              <a:rPr lang="en-US" dirty="0" err="1"/>
              <a:t>AmI</a:t>
            </a:r>
            <a:r>
              <a:rPr lang="en-US" dirty="0"/>
              <a:t>) features a processing that is interconnected and dynamic. </a:t>
            </a:r>
            <a:r>
              <a:rPr lang="en-US" dirty="0" smtClean="0"/>
              <a:t>Fitted for a generalization to predict future points in a series. 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One limitation of this was to create this system that is location aware (LAS) which is an innovation on the </a:t>
            </a:r>
            <a:r>
              <a:rPr lang="en-US" dirty="0" err="1"/>
              <a:t>AmI</a:t>
            </a:r>
            <a:r>
              <a:rPr lang="en-US" dirty="0"/>
              <a:t> schema. </a:t>
            </a:r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dirty="0"/>
              <a:t>The modeling can improve the just in time (JIT) arrival of time series analysis </a:t>
            </a:r>
          </a:p>
        </p:txBody>
      </p:sp>
      <p:pic>
        <p:nvPicPr>
          <p:cNvPr id="11" name="Picture 10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920" y="4870295"/>
            <a:ext cx="7008079" cy="115627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021633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9335" y="123471"/>
            <a:ext cx="40606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C6D9F1"/>
                </a:solidFill>
                <a:latin typeface="Ayuthaya"/>
                <a:cs typeface="Ayuthaya"/>
              </a:rPr>
              <a:t>Security Requirements</a:t>
            </a:r>
            <a:endParaRPr lang="en-US" sz="2400" b="1" dirty="0">
              <a:solidFill>
                <a:srgbClr val="C6D9F1"/>
              </a:solidFill>
              <a:latin typeface="Ayuthaya"/>
              <a:cs typeface="Ayuthaya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46093" y="585136"/>
            <a:ext cx="180049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schemeClr val="tx1">
                    <a:lumMod val="75000"/>
                  </a:schemeClr>
                </a:solidFill>
                <a:latin typeface="Ayuthaya"/>
                <a:cs typeface="Ayuthaya"/>
              </a:rPr>
              <a:t>Full Disclosure</a:t>
            </a:r>
            <a:endParaRPr 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54771" y="1070124"/>
            <a:ext cx="70573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Consumer security in the era of the mobile platform is of pivotal concern. </a:t>
            </a:r>
          </a:p>
        </p:txBody>
      </p:sp>
      <p:sp>
        <p:nvSpPr>
          <p:cNvPr id="4" name="Rectangle 3"/>
          <p:cNvSpPr/>
          <p:nvPr/>
        </p:nvSpPr>
        <p:spPr>
          <a:xfrm>
            <a:off x="992921" y="1479767"/>
            <a:ext cx="66191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The concern here is that the consumer may be unable to judge whether location data shared with these sites are trustworthy </a:t>
            </a:r>
          </a:p>
        </p:txBody>
      </p:sp>
      <p:sp>
        <p:nvSpPr>
          <p:cNvPr id="8" name="Rectangle 7"/>
          <p:cNvSpPr/>
          <p:nvPr/>
        </p:nvSpPr>
        <p:spPr>
          <a:xfrm>
            <a:off x="992921" y="2220224"/>
            <a:ext cx="646539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O</a:t>
            </a:r>
            <a:r>
              <a:rPr lang="en-US" dirty="0" smtClean="0"/>
              <a:t>ver </a:t>
            </a:r>
            <a:r>
              <a:rPr lang="en-US" dirty="0"/>
              <a:t>time individual behavior can be derived from this information and potentially exploited. </a:t>
            </a:r>
          </a:p>
        </p:txBody>
      </p:sp>
      <p:sp>
        <p:nvSpPr>
          <p:cNvPr id="9" name="Rectangle 8"/>
          <p:cNvSpPr/>
          <p:nvPr/>
        </p:nvSpPr>
        <p:spPr>
          <a:xfrm>
            <a:off x="1229615" y="2987491"/>
            <a:ext cx="6994694" cy="24237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The application will ensure consumer security by these guidelines:</a:t>
            </a:r>
          </a:p>
          <a:p>
            <a:pPr marL="285750" lvl="0" indent="-285750">
              <a:lnSpc>
                <a:spcPct val="150000"/>
              </a:lnSpc>
              <a:buFont typeface="Arial"/>
              <a:buChar char="•"/>
            </a:pPr>
            <a:r>
              <a:rPr lang="en-US" dirty="0"/>
              <a:t>Privacy </a:t>
            </a:r>
            <a:r>
              <a:rPr lang="en-US" dirty="0" smtClean="0"/>
              <a:t>Policies</a:t>
            </a:r>
          </a:p>
          <a:p>
            <a:pPr marL="285750" lvl="0" indent="-285750">
              <a:lnSpc>
                <a:spcPct val="150000"/>
              </a:lnSpc>
              <a:buFont typeface="Arial"/>
              <a:buChar char="•"/>
            </a:pPr>
            <a:r>
              <a:rPr lang="en-US" dirty="0" smtClean="0"/>
              <a:t>Terms </a:t>
            </a:r>
            <a:r>
              <a:rPr lang="en-US" dirty="0"/>
              <a:t>of Service </a:t>
            </a:r>
            <a:r>
              <a:rPr lang="en-US" dirty="0" smtClean="0"/>
              <a:t>Agreements</a:t>
            </a:r>
          </a:p>
          <a:p>
            <a:pPr marL="285750" lvl="0" indent="-285750">
              <a:lnSpc>
                <a:spcPct val="150000"/>
              </a:lnSpc>
              <a:buFont typeface="Arial"/>
              <a:buChar char="•"/>
            </a:pPr>
            <a:r>
              <a:rPr lang="en-US" dirty="0" smtClean="0"/>
              <a:t>On </a:t>
            </a:r>
            <a:r>
              <a:rPr lang="en-US" dirty="0"/>
              <a:t>Screen </a:t>
            </a:r>
            <a:r>
              <a:rPr lang="en-US" dirty="0" smtClean="0"/>
              <a:t>Notification</a:t>
            </a:r>
          </a:p>
          <a:p>
            <a:pPr marL="285750" lvl="0" indent="-285750">
              <a:lnSpc>
                <a:spcPct val="150000"/>
              </a:lnSpc>
              <a:buFont typeface="Arial"/>
              <a:buChar char="•"/>
            </a:pPr>
            <a:r>
              <a:rPr lang="en-US" dirty="0" smtClean="0"/>
              <a:t>User </a:t>
            </a:r>
            <a:r>
              <a:rPr lang="en-US" dirty="0"/>
              <a:t>Controlled methods to end data </a:t>
            </a:r>
            <a:r>
              <a:rPr lang="en-US" dirty="0" smtClean="0"/>
              <a:t>collection</a:t>
            </a:r>
          </a:p>
          <a:p>
            <a:pPr marL="285750" lvl="0" indent="-285750">
              <a:lnSpc>
                <a:spcPct val="150000"/>
              </a:lnSpc>
              <a:buFont typeface="Arial"/>
              <a:buChar char="•"/>
            </a:pPr>
            <a:r>
              <a:rPr lang="en-US" dirty="0" smtClean="0"/>
              <a:t>User </a:t>
            </a:r>
            <a:r>
              <a:rPr lang="en-US" dirty="0"/>
              <a:t>requested deletion of data</a:t>
            </a:r>
          </a:p>
        </p:txBody>
      </p:sp>
    </p:spTree>
    <p:extLst>
      <p:ext uri="{BB962C8B-B14F-4D97-AF65-F5344CB8AC3E}">
        <p14:creationId xmlns:p14="http://schemas.microsoft.com/office/powerpoint/2010/main" val="7343764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9335" y="123471"/>
            <a:ext cx="40606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C6D9F1"/>
                </a:solidFill>
                <a:latin typeface="Ayuthaya"/>
                <a:cs typeface="Ayuthaya"/>
              </a:rPr>
              <a:t>Security Requirements</a:t>
            </a:r>
            <a:endParaRPr lang="en-US" sz="2400" b="1" dirty="0">
              <a:solidFill>
                <a:srgbClr val="C6D9F1"/>
              </a:solidFill>
              <a:latin typeface="Ayuthaya"/>
              <a:cs typeface="Ayuthaya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46093" y="585136"/>
            <a:ext cx="180049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schemeClr val="tx1">
                    <a:lumMod val="75000"/>
                  </a:schemeClr>
                </a:solidFill>
                <a:latin typeface="Ayuthaya"/>
                <a:cs typeface="Ayuthaya"/>
              </a:rPr>
              <a:t>Full Disclosure</a:t>
            </a:r>
            <a:endParaRPr 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03153" y="1075178"/>
            <a:ext cx="77203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D</a:t>
            </a:r>
            <a:r>
              <a:rPr lang="en-US" dirty="0" smtClean="0"/>
              <a:t>ata </a:t>
            </a:r>
            <a:r>
              <a:rPr lang="en-US" dirty="0"/>
              <a:t>collection methodology is the ability link the information to a specific individual identifiable through personal identifiable information (PII). </a:t>
            </a:r>
          </a:p>
        </p:txBody>
      </p:sp>
      <p:sp>
        <p:nvSpPr>
          <p:cNvPr id="8" name="Rectangle 7"/>
          <p:cNvSpPr/>
          <p:nvPr/>
        </p:nvSpPr>
        <p:spPr>
          <a:xfrm>
            <a:off x="705516" y="1766254"/>
            <a:ext cx="721642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I</a:t>
            </a:r>
            <a:r>
              <a:rPr lang="en-US" dirty="0" smtClean="0"/>
              <a:t>ndividual </a:t>
            </a:r>
            <a:r>
              <a:rPr lang="en-US" dirty="0"/>
              <a:t>can be identified and then linked to the data set, vs. </a:t>
            </a:r>
            <a:r>
              <a:rPr lang="en-US" dirty="0" err="1"/>
              <a:t>anonymized</a:t>
            </a:r>
            <a:r>
              <a:rPr lang="en-US" dirty="0"/>
              <a:t> data in which no personal identifiable information can be obtained. </a:t>
            </a:r>
          </a:p>
        </p:txBody>
      </p:sp>
      <p:pic>
        <p:nvPicPr>
          <p:cNvPr id="10" name="Picture 9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233" y="2812546"/>
            <a:ext cx="6798661" cy="283106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005956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423333" y="1224340"/>
            <a:ext cx="7450667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Sales Conversion Rates Increase - More On-boarding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Improved customer satisfaction</a:t>
            </a:r>
          </a:p>
          <a:p>
            <a:endParaRPr lang="en-US" dirty="0" smtClean="0"/>
          </a:p>
          <a:p>
            <a:r>
              <a:rPr lang="en-US" dirty="0" smtClean="0"/>
              <a:t>User experience is enriched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Save Money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Save Gas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Options for car pooling</a:t>
            </a:r>
          </a:p>
          <a:p>
            <a:endParaRPr lang="en-US" dirty="0" smtClean="0"/>
          </a:p>
          <a:p>
            <a:r>
              <a:rPr lang="en-US" dirty="0" smtClean="0"/>
              <a:t>Improve the Quality Of Life of the participants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More time with family and friends</a:t>
            </a:r>
          </a:p>
          <a:p>
            <a:endParaRPr lang="en-US" dirty="0" smtClean="0"/>
          </a:p>
          <a:p>
            <a:r>
              <a:rPr lang="en-US" dirty="0" smtClean="0"/>
              <a:t>Health care Integration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Emergency response in case of issues to facilities under your insurance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544" y="1206500"/>
            <a:ext cx="3733800" cy="44450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590344" y="1526654"/>
            <a:ext cx="455365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On Average if the App can save</a:t>
            </a:r>
          </a:p>
          <a:p>
            <a:pPr algn="ctr"/>
            <a:r>
              <a:rPr lang="en-US" dirty="0" smtClean="0"/>
              <a:t>1 person  being late to pick up a </a:t>
            </a:r>
          </a:p>
          <a:p>
            <a:pPr algn="ctr"/>
            <a:r>
              <a:rPr lang="en-US" dirty="0" smtClean="0"/>
              <a:t>Child from day care, the overall combined</a:t>
            </a:r>
          </a:p>
          <a:p>
            <a:pPr algn="ctr"/>
            <a:r>
              <a:rPr lang="en-US" dirty="0" smtClean="0"/>
              <a:t>Savings would be :</a:t>
            </a:r>
          </a:p>
          <a:p>
            <a:pPr algn="ctr"/>
            <a:r>
              <a:rPr lang="en-US" dirty="0" smtClean="0"/>
              <a:t>(10 minutes per day * 5 days per week * 50 weeks) = </a:t>
            </a:r>
            <a:r>
              <a:rPr lang="en-US" sz="2400" dirty="0" smtClean="0">
                <a:solidFill>
                  <a:schemeClr val="tx1">
                    <a:lumMod val="75000"/>
                  </a:schemeClr>
                </a:solidFill>
              </a:rPr>
              <a:t>43 </a:t>
            </a:r>
            <a:r>
              <a:rPr lang="en-US" sz="2400" dirty="0" err="1">
                <a:solidFill>
                  <a:schemeClr val="tx1">
                    <a:lumMod val="75000"/>
                  </a:schemeClr>
                </a:solidFill>
              </a:rPr>
              <a:t>h</a:t>
            </a:r>
            <a:r>
              <a:rPr lang="en-US" sz="2400" dirty="0" err="1" smtClean="0">
                <a:solidFill>
                  <a:schemeClr val="tx1">
                    <a:lumMod val="75000"/>
                  </a:schemeClr>
                </a:solidFill>
              </a:rPr>
              <a:t>rs</a:t>
            </a:r>
            <a:r>
              <a:rPr lang="en-US" sz="2400" dirty="0" smtClean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en-US" dirty="0" smtClean="0"/>
              <a:t>per year spent</a:t>
            </a:r>
          </a:p>
          <a:p>
            <a:pPr algn="ctr"/>
            <a:r>
              <a:rPr lang="en-US" dirty="0" smtClean="0"/>
              <a:t>With family. </a:t>
            </a:r>
          </a:p>
          <a:p>
            <a:pPr algn="ctr"/>
            <a:r>
              <a:rPr lang="en-US" dirty="0" smtClean="0"/>
              <a:t>This does not include savings from late pick up fees!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01" y="127000"/>
            <a:ext cx="3273778" cy="628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8069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1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>
                <a:latin typeface="Ayuthaya"/>
                <a:cs typeface="Ayuthaya"/>
              </a:rPr>
              <a:t>Member Contributions :</a:t>
            </a:r>
            <a:endParaRPr lang="en-US" sz="3200" dirty="0">
              <a:latin typeface="Ayuthaya"/>
              <a:cs typeface="Ayuthay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30000"/>
              </a:lnSpc>
            </a:pPr>
            <a:r>
              <a:rPr lang="en-US" sz="2400" dirty="0" err="1" smtClean="0">
                <a:solidFill>
                  <a:schemeClr val="tx2"/>
                </a:solidFill>
                <a:latin typeface="Ayuthaya"/>
                <a:cs typeface="Ayuthaya"/>
              </a:rPr>
              <a:t>Lizabeth</a:t>
            </a:r>
            <a:r>
              <a:rPr lang="en-US" sz="2400" dirty="0" smtClean="0">
                <a:solidFill>
                  <a:schemeClr val="tx2"/>
                </a:solidFill>
                <a:latin typeface="Ayuthaya"/>
                <a:cs typeface="Ayuthaya"/>
              </a:rPr>
              <a:t> : </a:t>
            </a:r>
            <a:r>
              <a:rPr lang="en-US" sz="2400" dirty="0" err="1" smtClean="0">
                <a:solidFill>
                  <a:schemeClr val="tx2"/>
                </a:solidFill>
                <a:latin typeface="Ayuthaya"/>
                <a:cs typeface="Ayuthaya"/>
              </a:rPr>
              <a:t>Architechtural</a:t>
            </a:r>
            <a:r>
              <a:rPr lang="en-US" sz="2400" dirty="0" smtClean="0">
                <a:solidFill>
                  <a:schemeClr val="tx2"/>
                </a:solidFill>
                <a:latin typeface="Ayuthaya"/>
                <a:cs typeface="Ayuthaya"/>
              </a:rPr>
              <a:t> Approach, ROI</a:t>
            </a:r>
          </a:p>
          <a:p>
            <a:pPr>
              <a:lnSpc>
                <a:spcPct val="130000"/>
              </a:lnSpc>
            </a:pPr>
            <a:r>
              <a:rPr lang="en-US" sz="2400" dirty="0" smtClean="0">
                <a:solidFill>
                  <a:schemeClr val="tx2"/>
                </a:solidFill>
                <a:latin typeface="Ayuthaya"/>
                <a:cs typeface="Ayuthaya"/>
              </a:rPr>
              <a:t>Sandyarathi : Database Design,</a:t>
            </a:r>
            <a:r>
              <a:rPr lang="en-US" sz="2400" dirty="0">
                <a:solidFill>
                  <a:schemeClr val="tx2"/>
                </a:solidFill>
                <a:latin typeface="Ayuthaya"/>
                <a:cs typeface="Ayuthaya"/>
              </a:rPr>
              <a:t> </a:t>
            </a:r>
            <a:r>
              <a:rPr lang="en-US" sz="2400" dirty="0" smtClean="0">
                <a:solidFill>
                  <a:schemeClr val="tx2"/>
                </a:solidFill>
                <a:latin typeface="Ayuthaya"/>
                <a:cs typeface="Ayuthaya"/>
              </a:rPr>
              <a:t>SOLAP-GIS</a:t>
            </a:r>
          </a:p>
          <a:p>
            <a:pPr>
              <a:lnSpc>
                <a:spcPct val="130000"/>
              </a:lnSpc>
            </a:pPr>
            <a:r>
              <a:rPr lang="en-US" sz="2400" dirty="0" err="1" smtClean="0">
                <a:solidFill>
                  <a:schemeClr val="tx2"/>
                </a:solidFill>
                <a:latin typeface="Ayuthaya"/>
                <a:cs typeface="Ayuthaya"/>
              </a:rPr>
              <a:t>Kovid</a:t>
            </a:r>
            <a:r>
              <a:rPr lang="en-US" sz="2400" dirty="0" smtClean="0">
                <a:solidFill>
                  <a:schemeClr val="tx2"/>
                </a:solidFill>
                <a:latin typeface="Ayuthaya"/>
                <a:cs typeface="Ayuthaya"/>
              </a:rPr>
              <a:t> : Multilevel Mapping Integration, Fault </a:t>
            </a:r>
            <a:r>
              <a:rPr lang="en-US" sz="2400" dirty="0" smtClean="0">
                <a:solidFill>
                  <a:schemeClr val="tx2"/>
                </a:solidFill>
                <a:latin typeface="Ayuthaya"/>
                <a:cs typeface="Ayuthaya"/>
              </a:rPr>
              <a:t>tolerance management</a:t>
            </a:r>
            <a:endParaRPr lang="en-US" sz="2400" dirty="0" smtClean="0">
              <a:solidFill>
                <a:schemeClr val="tx2"/>
              </a:solidFill>
              <a:latin typeface="Ayuthaya"/>
              <a:cs typeface="Ayuthaya"/>
            </a:endParaRPr>
          </a:p>
          <a:p>
            <a:pPr>
              <a:lnSpc>
                <a:spcPct val="130000"/>
              </a:lnSpc>
            </a:pPr>
            <a:r>
              <a:rPr lang="en-US" sz="2400" dirty="0" err="1" smtClean="0">
                <a:solidFill>
                  <a:schemeClr val="tx2"/>
                </a:solidFill>
                <a:latin typeface="Ayuthaya"/>
                <a:cs typeface="Ayuthaya"/>
              </a:rPr>
              <a:t>Gaurav</a:t>
            </a:r>
            <a:r>
              <a:rPr lang="en-US" sz="2400" dirty="0" smtClean="0">
                <a:solidFill>
                  <a:schemeClr val="tx2"/>
                </a:solidFill>
                <a:latin typeface="Ayuthaya"/>
                <a:cs typeface="Ayuthaya"/>
              </a:rPr>
              <a:t> : Real-Time Processing Algorithms, Consumer Security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01837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30250" y="175414"/>
            <a:ext cx="729403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Consolas"/>
                <a:cs typeface="Consolas"/>
              </a:rPr>
              <a:t>Using Location Services, GIS, Traffic and Event Data</a:t>
            </a:r>
            <a:endParaRPr lang="en-US" dirty="0">
              <a:latin typeface="Consolas"/>
              <a:cs typeface="Consolas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81377" y="544226"/>
            <a:ext cx="87563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>
                <a:solidFill>
                  <a:schemeClr val="bg1">
                    <a:lumMod val="65000"/>
                    <a:lumOff val="35000"/>
                  </a:schemeClr>
                </a:solidFill>
                <a:latin typeface="Consolas"/>
                <a:cs typeface="Consolas"/>
              </a:rPr>
              <a:t>The App</a:t>
            </a:r>
            <a:endParaRPr lang="en-US" sz="1400" dirty="0">
              <a:solidFill>
                <a:schemeClr val="bg1">
                  <a:lumMod val="65000"/>
                  <a:lumOff val="35000"/>
                </a:schemeClr>
              </a:solidFill>
              <a:latin typeface="Consolas"/>
              <a:cs typeface="Consola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01536" y="1304110"/>
            <a:ext cx="48804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nsolas"/>
                <a:cs typeface="Consolas"/>
              </a:rPr>
              <a:t>We bring everyone together on one App</a:t>
            </a:r>
          </a:p>
        </p:txBody>
      </p:sp>
      <p:sp>
        <p:nvSpPr>
          <p:cNvPr id="7" name="Rectangle 6"/>
          <p:cNvSpPr/>
          <p:nvPr/>
        </p:nvSpPr>
        <p:spPr>
          <a:xfrm>
            <a:off x="2055160" y="2007045"/>
            <a:ext cx="10730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Consolas"/>
                <a:cs typeface="Consolas"/>
              </a:rPr>
              <a:t>On Time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365239" y="2377599"/>
            <a:ext cx="32305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Consolas"/>
                <a:cs typeface="Consolas"/>
              </a:rPr>
              <a:t>Prepared for emergencies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778" y="2878668"/>
            <a:ext cx="7742071" cy="386644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250" y="3846689"/>
            <a:ext cx="2616200" cy="3937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806245"/>
            <a:ext cx="2616200" cy="3937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6122" y="5568245"/>
            <a:ext cx="2616200" cy="3937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22322" y="4192412"/>
            <a:ext cx="3124200" cy="255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1530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9335" y="123471"/>
            <a:ext cx="77482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C6D9F1"/>
                </a:solidFill>
                <a:latin typeface="Ayuthaya"/>
                <a:cs typeface="Ayuthaya"/>
              </a:rPr>
              <a:t>Technology Build Out Approach Methodology</a:t>
            </a:r>
            <a:endParaRPr lang="en-US" sz="2400" b="1" dirty="0">
              <a:solidFill>
                <a:srgbClr val="C6D9F1"/>
              </a:solidFill>
              <a:latin typeface="Ayuthaya"/>
              <a:cs typeface="Ayuthaya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46093" y="585136"/>
            <a:ext cx="179824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schemeClr val="tx1">
                    <a:lumMod val="75000"/>
                  </a:schemeClr>
                </a:solidFill>
                <a:latin typeface="Ayuthaya"/>
                <a:cs typeface="Ayuthaya"/>
              </a:rPr>
              <a:t>Google &amp; Traffic</a:t>
            </a:r>
            <a:endParaRPr 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54771" y="979510"/>
            <a:ext cx="14218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Google Maps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992921" y="1378992"/>
            <a:ext cx="6713459" cy="20313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Web mapping service integrated with other data analysis applications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Route planning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Provides an API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Overlay data into a customized Google Map</a:t>
            </a:r>
          </a:p>
          <a:p>
            <a:pPr marL="1200150" lvl="2" indent="-285750">
              <a:buFont typeface="Arial"/>
              <a:buChar char="•"/>
            </a:pPr>
            <a:r>
              <a:rPr lang="en-US" dirty="0" smtClean="0"/>
              <a:t>Elevation profiles</a:t>
            </a:r>
          </a:p>
          <a:p>
            <a:pPr marL="1200150" lvl="2" indent="-285750">
              <a:buFont typeface="Arial"/>
              <a:buChar char="•"/>
            </a:pPr>
            <a:r>
              <a:rPr lang="en-US" dirty="0" smtClean="0"/>
              <a:t>Demographics</a:t>
            </a:r>
          </a:p>
          <a:p>
            <a:pPr marL="1200150" lvl="2" indent="-285750">
              <a:buFont typeface="Arial"/>
              <a:buChar char="•"/>
            </a:pPr>
            <a:r>
              <a:rPr lang="en-US" dirty="0" smtClean="0"/>
              <a:t>Place database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6918" y="3411447"/>
            <a:ext cx="4910668" cy="3210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3073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9335" y="123471"/>
            <a:ext cx="77482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C6D9F1"/>
                </a:solidFill>
                <a:latin typeface="Ayuthaya"/>
                <a:cs typeface="Ayuthaya"/>
              </a:rPr>
              <a:t>Technology Build Out Approach Methodology</a:t>
            </a:r>
            <a:endParaRPr lang="en-US" sz="2400" b="1" dirty="0">
              <a:solidFill>
                <a:srgbClr val="C6D9F1"/>
              </a:solidFill>
              <a:latin typeface="Ayuthaya"/>
              <a:cs typeface="Ayuthaya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46093" y="585136"/>
            <a:ext cx="179824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schemeClr val="tx1">
                    <a:lumMod val="75000"/>
                  </a:schemeClr>
                </a:solidFill>
                <a:latin typeface="Ayuthaya"/>
                <a:cs typeface="Ayuthaya"/>
              </a:rPr>
              <a:t>Google &amp; Traffic</a:t>
            </a:r>
            <a:endParaRPr 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54771" y="979510"/>
            <a:ext cx="12648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Traffic Data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992921" y="1378992"/>
            <a:ext cx="6125220" cy="17543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Harnessing current traffic data with location travel notifications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Google API Traffic Layer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Given route</a:t>
            </a:r>
          </a:p>
          <a:p>
            <a:pPr marL="1200150" lvl="2" indent="-285750">
              <a:buFont typeface="Arial"/>
              <a:buChar char="•"/>
            </a:pPr>
            <a:r>
              <a:rPr lang="en-US" dirty="0" smtClean="0"/>
              <a:t>Usual traffic patterns</a:t>
            </a:r>
          </a:p>
          <a:p>
            <a:pPr marL="1200150" lvl="2" indent="-285750">
              <a:buFont typeface="Arial"/>
              <a:buChar char="•"/>
            </a:pPr>
            <a:r>
              <a:rPr lang="en-US" dirty="0" smtClean="0"/>
              <a:t>Live Traffic analysis</a:t>
            </a:r>
          </a:p>
          <a:p>
            <a:pPr marL="1200150" lvl="2" indent="-285750">
              <a:buFont typeface="Arial"/>
              <a:buChar char="•"/>
            </a:pPr>
            <a:r>
              <a:rPr lang="en-US" dirty="0" smtClean="0"/>
              <a:t>Travel Time suggestions</a:t>
            </a:r>
            <a:endParaRPr lang="en-US" dirty="0"/>
          </a:p>
        </p:txBody>
      </p:sp>
      <p:pic>
        <p:nvPicPr>
          <p:cNvPr id="6" name="Picture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4662" y="3428999"/>
            <a:ext cx="5019675" cy="3190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4362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9335" y="123471"/>
            <a:ext cx="77482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C6D9F1"/>
                </a:solidFill>
                <a:latin typeface="Ayuthaya"/>
                <a:cs typeface="Ayuthaya"/>
              </a:rPr>
              <a:t>Technology Build Out Approach Methodology</a:t>
            </a:r>
            <a:endParaRPr lang="en-US" sz="2400" b="1" dirty="0">
              <a:solidFill>
                <a:srgbClr val="C6D9F1"/>
              </a:solidFill>
              <a:latin typeface="Ayuthaya"/>
              <a:cs typeface="Ayuthaya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46093" y="585136"/>
            <a:ext cx="309571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schemeClr val="tx1">
                    <a:lumMod val="75000"/>
                  </a:schemeClr>
                </a:solidFill>
                <a:latin typeface="Ayuthaya"/>
                <a:cs typeface="Ayuthaya"/>
              </a:rPr>
              <a:t>Realizing Location Services</a:t>
            </a:r>
            <a:endParaRPr 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54771" y="979510"/>
            <a:ext cx="14287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Group Opt-In 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992921" y="1378992"/>
            <a:ext cx="67532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Provision of mapping of the location of all members in the group plan. </a:t>
            </a:r>
          </a:p>
        </p:txBody>
      </p:sp>
      <p:sp>
        <p:nvSpPr>
          <p:cNvPr id="6" name="Rectangle 5"/>
          <p:cNvSpPr/>
          <p:nvPr/>
        </p:nvSpPr>
        <p:spPr>
          <a:xfrm>
            <a:off x="1051193" y="2281217"/>
            <a:ext cx="6611140" cy="17543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Geometrical information mapping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Absolute geometry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Official coordinate system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Relative geometrical 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Unique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Non-Redundant</a:t>
            </a:r>
          </a:p>
        </p:txBody>
      </p:sp>
      <p:sp>
        <p:nvSpPr>
          <p:cNvPr id="7" name="Rectangle 6"/>
          <p:cNvSpPr/>
          <p:nvPr/>
        </p:nvSpPr>
        <p:spPr>
          <a:xfrm>
            <a:off x="707171" y="1904493"/>
            <a:ext cx="27879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Streaming Position Updates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051193" y="4419795"/>
            <a:ext cx="661114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GPS Layer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Official coordinate system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Custom Graphics Layer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GPS Event Listener</a:t>
            </a:r>
          </a:p>
        </p:txBody>
      </p:sp>
      <p:sp>
        <p:nvSpPr>
          <p:cNvPr id="9" name="Rectangle 8"/>
          <p:cNvSpPr/>
          <p:nvPr/>
        </p:nvSpPr>
        <p:spPr>
          <a:xfrm>
            <a:off x="707171" y="4043071"/>
            <a:ext cx="12823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GPS Display</a:t>
            </a:r>
            <a:endParaRPr lang="en-US" dirty="0"/>
          </a:p>
        </p:txBody>
      </p:sp>
      <p:pic>
        <p:nvPicPr>
          <p:cNvPr id="10" name="Picture 9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5485" y="4555807"/>
            <a:ext cx="3785765" cy="1921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7384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9335" y="123471"/>
            <a:ext cx="77482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C6D9F1"/>
                </a:solidFill>
                <a:latin typeface="Ayuthaya"/>
                <a:cs typeface="Ayuthaya"/>
              </a:rPr>
              <a:t>Technology Build Out Approach Methodology</a:t>
            </a:r>
            <a:endParaRPr lang="en-US" sz="2400" b="1" dirty="0">
              <a:solidFill>
                <a:srgbClr val="C6D9F1"/>
              </a:solidFill>
              <a:latin typeface="Ayuthaya"/>
              <a:cs typeface="Ayuthaya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46093" y="585136"/>
            <a:ext cx="105670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schemeClr val="tx1">
                    <a:lumMod val="75000"/>
                  </a:schemeClr>
                </a:solidFill>
                <a:latin typeface="Ayuthaya"/>
                <a:cs typeface="Ayuthaya"/>
              </a:rPr>
              <a:t>Features</a:t>
            </a:r>
            <a:endParaRPr 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54771" y="979510"/>
            <a:ext cx="8053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Events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992921" y="1378992"/>
            <a:ext cx="700807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Coordination along with reminding and notification of events to users and members that are opt-in.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Event Pop-up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Timely suggestions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Analysis of live traffic streams and routes. </a:t>
            </a:r>
          </a:p>
        </p:txBody>
      </p:sp>
      <p:pic>
        <p:nvPicPr>
          <p:cNvPr id="11" name="Picture 10"/>
          <p:cNvPicPr/>
          <p:nvPr/>
        </p:nvPicPr>
        <p:blipFill>
          <a:blip r:embed="rId2"/>
          <a:stretch>
            <a:fillRect/>
          </a:stretch>
        </p:blipFill>
        <p:spPr>
          <a:xfrm>
            <a:off x="6381750" y="1901597"/>
            <a:ext cx="2286000" cy="1909445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707171" y="3411560"/>
            <a:ext cx="24204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Insurance Geo Mapping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145321" y="3811042"/>
            <a:ext cx="7008079" cy="17543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Provision of medical centers and hospitals based on members insurance policy. 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Family Organizer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Subscribes to insurance data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Pre-scheduled appointments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Reminder popups</a:t>
            </a:r>
          </a:p>
        </p:txBody>
      </p:sp>
    </p:spTree>
    <p:extLst>
      <p:ext uri="{BB962C8B-B14F-4D97-AF65-F5344CB8AC3E}">
        <p14:creationId xmlns:p14="http://schemas.microsoft.com/office/powerpoint/2010/main" val="30710913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9335" y="123471"/>
            <a:ext cx="77482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C6D9F1"/>
                </a:solidFill>
                <a:latin typeface="Ayuthaya"/>
                <a:cs typeface="Ayuthaya"/>
              </a:rPr>
              <a:t>Technology Build Out Approach Methodology</a:t>
            </a:r>
            <a:endParaRPr lang="en-US" sz="2400" b="1" dirty="0">
              <a:solidFill>
                <a:srgbClr val="C6D9F1"/>
              </a:solidFill>
              <a:latin typeface="Ayuthaya"/>
              <a:cs typeface="Ayuthaya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46093" y="585136"/>
            <a:ext cx="321113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schemeClr val="tx1">
                    <a:lumMod val="75000"/>
                  </a:schemeClr>
                </a:solidFill>
                <a:latin typeface="Ayuthaya"/>
                <a:cs typeface="Ayuthaya"/>
              </a:rPr>
              <a:t>Multi Level Mapping Services</a:t>
            </a:r>
            <a:endParaRPr 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54771" y="949188"/>
            <a:ext cx="23914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Google Map Navigation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992921" y="1318518"/>
            <a:ext cx="7008079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Single Level Marker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Unique geocoded location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Point level precision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Latitude and longitude assignment</a:t>
            </a:r>
          </a:p>
          <a:p>
            <a:pPr lvl="1"/>
            <a:endParaRPr lang="en-US" dirty="0"/>
          </a:p>
          <a:p>
            <a:r>
              <a:rPr lang="en-US" dirty="0" smtClean="0"/>
              <a:t>Multi Level Marker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Integration of multiple locations into one unique map-set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Google Distance Matrix Service and Direction Service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Origin-destination pairs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Asynchronous</a:t>
            </a:r>
          </a:p>
          <a:p>
            <a:pPr marL="1200150" lvl="2" indent="-285750">
              <a:buFont typeface="Arial"/>
              <a:buChar char="•"/>
            </a:pPr>
            <a:r>
              <a:rPr lang="en-US" dirty="0" smtClean="0"/>
              <a:t>Call back method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Application will need to send origins and destination pairs</a:t>
            </a:r>
          </a:p>
          <a:p>
            <a:pPr marL="285750" indent="-285750">
              <a:buFont typeface="Arial"/>
              <a:buChar char="•"/>
            </a:pPr>
            <a:endParaRPr lang="en-US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3555" y="4715142"/>
            <a:ext cx="4679764" cy="2007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8099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9667" y="764334"/>
            <a:ext cx="5362223" cy="366169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266" y="4026525"/>
            <a:ext cx="4025763" cy="6724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1445" y="4026524"/>
            <a:ext cx="4894314" cy="27180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27000"/>
            <a:ext cx="3795889" cy="637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3340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Black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 Black .thmx</Template>
  <TotalTime>426</TotalTime>
  <Words>1009</Words>
  <Application>Microsoft Macintosh PowerPoint</Application>
  <PresentationFormat>On-screen Show (4:3)</PresentationFormat>
  <Paragraphs>195</Paragraphs>
  <Slides>24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5" baseType="lpstr">
      <vt:lpstr>Black</vt:lpstr>
      <vt:lpstr>GeoSocInt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Member Contributions :</vt:lpstr>
    </vt:vector>
  </TitlesOfParts>
  <Company>Apple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Lizabeth Workman</dc:creator>
  <cp:lastModifiedBy>Sandyarathi Das</cp:lastModifiedBy>
  <cp:revision>54</cp:revision>
  <dcterms:created xsi:type="dcterms:W3CDTF">2014-10-05T23:21:24Z</dcterms:created>
  <dcterms:modified xsi:type="dcterms:W3CDTF">2014-11-25T07:10:13Z</dcterms:modified>
</cp:coreProperties>
</file>